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428" r:id="rId2"/>
    <p:sldId id="339" r:id="rId3"/>
    <p:sldId id="34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6"/>
    <p:restoredTop sz="94648"/>
  </p:normalViewPr>
  <p:slideViewPr>
    <p:cSldViewPr snapToGrid="0">
      <p:cViewPr varScale="1">
        <p:scale>
          <a:sx n="112" d="100"/>
          <a:sy n="112" d="100"/>
        </p:scale>
        <p:origin x="3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19947E-A6A4-1842-814E-4E901E7453E6}" type="datetimeFigureOut">
              <a:rPr lang="en-US" smtClean="0"/>
              <a:t>3/20/2025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D17BC-E08B-7347-A553-94B81289840D}" type="slidenum">
              <a:rPr lang="en-US" smtClean="0"/>
              <a:t>‹#›</a:t>
            </a:fld>
            <a:endParaRPr lang="en-US"/>
          </a:p>
        </p:txBody>
      </p:sp>
    </p:spTree>
    <p:extLst>
      <p:ext uri="{BB962C8B-B14F-4D97-AF65-F5344CB8AC3E}">
        <p14:creationId xmlns:p14="http://schemas.microsoft.com/office/powerpoint/2010/main" val="957593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However, there is a strong body of literature on efficacious interventions to increase enrolment in cardiac rehabilitation. You, as a clinician, can refer all eligible patients. This is best achieved by implementing automatic referral for qualifying diagnoses through </a:t>
            </a:r>
            <a:r>
              <a:rPr lang="en-US" i="1" dirty="0" err="1"/>
              <a:t>ordersets</a:t>
            </a:r>
            <a:r>
              <a:rPr lang="en-US" i="1" dirty="0"/>
              <a:t>, with cardiac rehab checked as a default so that providers have to opt-out, rather than opt-in.</a:t>
            </a:r>
          </a:p>
          <a:p>
            <a:r>
              <a:rPr lang="en-US" i="1" dirty="0"/>
              <a:t>In the most recent performance measures, the goal is to have patients enroll in CR within 21 days.</a:t>
            </a:r>
          </a:p>
          <a:p>
            <a:r>
              <a:rPr lang="en-US" i="1" dirty="0"/>
              <a:t>However, in addition to referring all patients, a provider recommendation is of paramount importance. Strength of provider recommendation is one of the strongest predictors of participation. Additionally, interventions that include </a:t>
            </a:r>
            <a:r>
              <a:rPr lang="en-US" i="1" dirty="0" err="1"/>
              <a:t>liasons</a:t>
            </a:r>
            <a:r>
              <a:rPr lang="en-US" i="1" dirty="0"/>
              <a:t> that help facilitate the recruitment and enrollment of patients are efficacious in increasing enrolment.</a:t>
            </a:r>
          </a:p>
          <a:p>
            <a:endParaRPr lang="en-US" i="1" dirty="0"/>
          </a:p>
          <a:p>
            <a:r>
              <a:rPr lang="en-US" i="1" dirty="0"/>
              <a:t>You can have this conversation with patients through 7 steps – Explain what CR is, describe the benefits, provide a positive endorsement, explain the process to enroll, welcome questions, discuss any barriers, and provide the patient with more information. In the course syllabus, you will find in the final slide the “script” that I use for encouraging patients to enroll in cardiac rehab.</a:t>
            </a:r>
          </a:p>
        </p:txBody>
      </p:sp>
      <p:sp>
        <p:nvSpPr>
          <p:cNvPr id="4" name="Slide Number Placeholder 3"/>
          <p:cNvSpPr>
            <a:spLocks noGrp="1"/>
          </p:cNvSpPr>
          <p:nvPr>
            <p:ph type="sldNum" sz="quarter" idx="5"/>
          </p:nvPr>
        </p:nvSpPr>
        <p:spPr/>
        <p:txBody>
          <a:bodyPr/>
          <a:lstStyle/>
          <a:p>
            <a:pPr algn="r"/>
            <a:fld id="{111E5896-917A-4035-A860-408E1EC3CD51}" type="slidenum">
              <a:rPr lang="en-US" smtClean="0">
                <a:solidFill>
                  <a:srgbClr val="052049"/>
                </a:solidFill>
                <a:latin typeface="Arial" pitchFamily="34" charset="0"/>
                <a:cs typeface="Arial" pitchFamily="34" charset="0"/>
              </a:rPr>
              <a:pPr algn="r"/>
              <a:t>1</a:t>
            </a:fld>
            <a:endParaRPr lang="en-US" dirty="0">
              <a:solidFill>
                <a:srgbClr val="052049"/>
              </a:solidFill>
              <a:latin typeface="Arial" pitchFamily="34" charset="0"/>
              <a:cs typeface="Arial" pitchFamily="34" charset="0"/>
            </a:endParaRPr>
          </a:p>
        </p:txBody>
      </p:sp>
      <p:sp>
        <p:nvSpPr>
          <p:cNvPr id="5" name="Footer Placeholder 4"/>
          <p:cNvSpPr>
            <a:spLocks noGrp="1"/>
          </p:cNvSpPr>
          <p:nvPr>
            <p:ph type="ftr" sz="quarter" idx="4"/>
          </p:nvPr>
        </p:nvSpPr>
        <p:spPr/>
        <p:txBody>
          <a:bodyPr/>
          <a:lstStyle/>
          <a:p>
            <a:r>
              <a:rPr lang="en-US" sz="800">
                <a:solidFill>
                  <a:srgbClr val="052049"/>
                </a:solidFill>
                <a:latin typeface="+mj-lt"/>
              </a:rPr>
              <a:t>| [footer text here]</a:t>
            </a:r>
            <a:endParaRPr lang="en-US" sz="800" dirty="0">
              <a:solidFill>
                <a:srgbClr val="052049"/>
              </a:solidFill>
              <a:latin typeface="+mj-lt"/>
            </a:endParaRPr>
          </a:p>
        </p:txBody>
      </p:sp>
    </p:spTree>
    <p:extLst>
      <p:ext uri="{BB962C8B-B14F-4D97-AF65-F5344CB8AC3E}">
        <p14:creationId xmlns:p14="http://schemas.microsoft.com/office/powerpoint/2010/main" val="3707684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pPr algn="r"/>
            <a:fld id="{111E5896-917A-4035-A860-408E1EC3CD51}" type="slidenum">
              <a:rPr lang="en-US" smtClean="0">
                <a:solidFill>
                  <a:srgbClr val="052049"/>
                </a:solidFill>
                <a:latin typeface="Arial" pitchFamily="34" charset="0"/>
                <a:cs typeface="Arial" pitchFamily="34" charset="0"/>
              </a:rPr>
              <a:pPr algn="r"/>
              <a:t>2</a:t>
            </a:fld>
            <a:endParaRPr lang="en-US" dirty="0">
              <a:solidFill>
                <a:srgbClr val="052049"/>
              </a:solidFill>
              <a:latin typeface="Arial" pitchFamily="34" charset="0"/>
              <a:cs typeface="Arial" pitchFamily="34" charset="0"/>
            </a:endParaRPr>
          </a:p>
        </p:txBody>
      </p:sp>
      <p:sp>
        <p:nvSpPr>
          <p:cNvPr id="5" name="Footer Placeholder 4"/>
          <p:cNvSpPr>
            <a:spLocks noGrp="1"/>
          </p:cNvSpPr>
          <p:nvPr>
            <p:ph type="ftr" sz="quarter" idx="4"/>
          </p:nvPr>
        </p:nvSpPr>
        <p:spPr/>
        <p:txBody>
          <a:bodyPr/>
          <a:lstStyle/>
          <a:p>
            <a:r>
              <a:rPr lang="en-US" sz="800">
                <a:solidFill>
                  <a:srgbClr val="052049"/>
                </a:solidFill>
                <a:latin typeface="+mj-lt"/>
              </a:rPr>
              <a:t>| [footer text here]</a:t>
            </a:r>
            <a:endParaRPr lang="en-US" sz="800" dirty="0">
              <a:solidFill>
                <a:srgbClr val="052049"/>
              </a:solidFill>
              <a:latin typeface="+mj-lt"/>
            </a:endParaRPr>
          </a:p>
        </p:txBody>
      </p:sp>
    </p:spTree>
    <p:extLst>
      <p:ext uri="{BB962C8B-B14F-4D97-AF65-F5344CB8AC3E}">
        <p14:creationId xmlns:p14="http://schemas.microsoft.com/office/powerpoint/2010/main" val="14733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lgn="r"/>
            <a:fld id="{111E5896-917A-4035-A860-408E1EC3CD51}" type="slidenum">
              <a:rPr lang="en-US" smtClean="0">
                <a:solidFill>
                  <a:srgbClr val="052049"/>
                </a:solidFill>
                <a:latin typeface="Arial" pitchFamily="34" charset="0"/>
                <a:cs typeface="Arial" pitchFamily="34" charset="0"/>
              </a:rPr>
              <a:pPr algn="r"/>
              <a:t>3</a:t>
            </a:fld>
            <a:endParaRPr lang="en-US" dirty="0">
              <a:solidFill>
                <a:srgbClr val="052049"/>
              </a:solidFill>
              <a:latin typeface="Arial" pitchFamily="34" charset="0"/>
              <a:cs typeface="Arial" pitchFamily="34" charset="0"/>
            </a:endParaRPr>
          </a:p>
        </p:txBody>
      </p:sp>
      <p:sp>
        <p:nvSpPr>
          <p:cNvPr id="5" name="Footer Placeholder 4"/>
          <p:cNvSpPr>
            <a:spLocks noGrp="1"/>
          </p:cNvSpPr>
          <p:nvPr>
            <p:ph type="ftr" sz="quarter" idx="4"/>
          </p:nvPr>
        </p:nvSpPr>
        <p:spPr/>
        <p:txBody>
          <a:bodyPr/>
          <a:lstStyle/>
          <a:p>
            <a:r>
              <a:rPr lang="en-US" sz="800">
                <a:solidFill>
                  <a:srgbClr val="052049"/>
                </a:solidFill>
                <a:latin typeface="+mj-lt"/>
              </a:rPr>
              <a:t>| [footer text here]</a:t>
            </a:r>
            <a:endParaRPr lang="en-US" sz="800" dirty="0">
              <a:solidFill>
                <a:srgbClr val="052049"/>
              </a:solidFill>
              <a:latin typeface="+mj-lt"/>
            </a:endParaRPr>
          </a:p>
        </p:txBody>
      </p:sp>
    </p:spTree>
    <p:extLst>
      <p:ext uri="{BB962C8B-B14F-4D97-AF65-F5344CB8AC3E}">
        <p14:creationId xmlns:p14="http://schemas.microsoft.com/office/powerpoint/2010/main" val="164331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DFF95-ABCC-4D36-C3E4-2BEE7B7620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BF4103-58F9-70FF-5758-3E61A24434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8BE101-6078-D43D-298B-AE172A0CE14D}"/>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5" name="Footer Placeholder 4">
            <a:extLst>
              <a:ext uri="{FF2B5EF4-FFF2-40B4-BE49-F238E27FC236}">
                <a16:creationId xmlns:a16="http://schemas.microsoft.com/office/drawing/2014/main" id="{AD4A5642-D029-1886-3069-4013BF9ADE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351A04-30A1-369D-B069-3344278DDFAC}"/>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1165055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7F4EA-7878-B3E3-9DBF-4C9237CC64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F02CBE-A9A7-7380-1D48-423A439F6B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0A772E-071B-A934-A370-862B652F0CCC}"/>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5" name="Footer Placeholder 4">
            <a:extLst>
              <a:ext uri="{FF2B5EF4-FFF2-40B4-BE49-F238E27FC236}">
                <a16:creationId xmlns:a16="http://schemas.microsoft.com/office/drawing/2014/main" id="{E1A0827B-6367-74E9-7FB7-F9CBA10FFD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549037-C5A0-E868-FA0C-81EC2EB47EAB}"/>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3127209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0B1E0-9E1D-E521-F468-1517961B09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59C837-AFF6-1D80-4AE0-6AF9A02FD6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081855-2BAB-5253-922B-77FAD8C2104B}"/>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5" name="Footer Placeholder 4">
            <a:extLst>
              <a:ext uri="{FF2B5EF4-FFF2-40B4-BE49-F238E27FC236}">
                <a16:creationId xmlns:a16="http://schemas.microsoft.com/office/drawing/2014/main" id="{B095DFB9-BED6-09E7-ABB1-E769794076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13DCA5-9FB2-CADA-2CBA-88AA12FDD474}"/>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206043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wo Column Slide">
    <p:spTree>
      <p:nvGrpSpPr>
        <p:cNvPr id="1" name=""/>
        <p:cNvGrpSpPr/>
        <p:nvPr/>
      </p:nvGrpSpPr>
      <p:grpSpPr>
        <a:xfrm>
          <a:off x="0" y="0"/>
          <a:ext cx="0" cy="0"/>
          <a:chOff x="0" y="0"/>
          <a:chExt cx="0" cy="0"/>
        </a:xfrm>
      </p:grpSpPr>
      <p:sp>
        <p:nvSpPr>
          <p:cNvPr id="11" name="Title 15"/>
          <p:cNvSpPr>
            <a:spLocks noGrp="1"/>
          </p:cNvSpPr>
          <p:nvPr>
            <p:ph type="title" hasCustomPrompt="1"/>
          </p:nvPr>
        </p:nvSpPr>
        <p:spPr>
          <a:xfrm>
            <a:off x="604780" y="425001"/>
            <a:ext cx="10898107" cy="611449"/>
          </a:xfrm>
        </p:spPr>
        <p:txBody>
          <a:bodyPr anchor="b">
            <a:noAutofit/>
          </a:bodyPr>
          <a:lstStyle>
            <a:lvl1pPr>
              <a:defRPr sz="4800">
                <a:latin typeface="Arial" panose="020B0604020202020204" pitchFamily="34" charset="0"/>
                <a:cs typeface="Arial" panose="020B0604020202020204" pitchFamily="34" charset="0"/>
              </a:defRPr>
            </a:lvl1pPr>
          </a:lstStyle>
          <a:p>
            <a:r>
              <a:rPr lang="en-US" dirty="0"/>
              <a:t>Slide Title Here</a:t>
            </a:r>
          </a:p>
        </p:txBody>
      </p:sp>
      <p:sp>
        <p:nvSpPr>
          <p:cNvPr id="12" name="Text Placeholder 3"/>
          <p:cNvSpPr>
            <a:spLocks noGrp="1"/>
          </p:cNvSpPr>
          <p:nvPr>
            <p:ph type="body" sz="quarter" idx="15" hasCustomPrompt="1"/>
          </p:nvPr>
        </p:nvSpPr>
        <p:spPr>
          <a:xfrm>
            <a:off x="609603" y="927654"/>
            <a:ext cx="10893285" cy="446529"/>
          </a:xfrm>
          <a:prstGeom prst="rect">
            <a:avLst/>
          </a:prstGeom>
        </p:spPr>
        <p:txBody>
          <a:bodyPr>
            <a:noAutofit/>
          </a:bodyPr>
          <a:lstStyle>
            <a:lvl1pPr marL="0" indent="0">
              <a:lnSpc>
                <a:spcPct val="100000"/>
              </a:lnSpc>
              <a:buNone/>
              <a:defRPr sz="2400" i="0">
                <a:latin typeface="+mn-lt"/>
              </a:defRPr>
            </a:lvl1pPr>
            <a:lvl2pPr marL="306908" indent="0">
              <a:lnSpc>
                <a:spcPct val="100000"/>
              </a:lnSpc>
              <a:buNone/>
              <a:defRPr i="1">
                <a:latin typeface="+mn-lt"/>
              </a:defRPr>
            </a:lvl2pPr>
            <a:lvl3pPr marL="687899" indent="0">
              <a:lnSpc>
                <a:spcPct val="100000"/>
              </a:lnSpc>
              <a:buNone/>
              <a:defRPr i="1">
                <a:latin typeface="+mn-lt"/>
              </a:defRPr>
            </a:lvl3pPr>
            <a:lvl4pPr marL="1066773" indent="0">
              <a:lnSpc>
                <a:spcPct val="100000"/>
              </a:lnSpc>
              <a:buNone/>
              <a:defRPr i="1">
                <a:latin typeface="+mn-lt"/>
              </a:defRPr>
            </a:lvl4pPr>
            <a:lvl5pPr marL="1447764" indent="0">
              <a:lnSpc>
                <a:spcPct val="100000"/>
              </a:lnSpc>
              <a:buNone/>
              <a:defRPr i="1">
                <a:latin typeface="+mn-lt"/>
              </a:defRPr>
            </a:lvl5pPr>
          </a:lstStyle>
          <a:p>
            <a:pPr lvl="0"/>
            <a:r>
              <a:rPr lang="en-US" dirty="0"/>
              <a:t>Optional Subhead here</a:t>
            </a:r>
          </a:p>
        </p:txBody>
      </p:sp>
      <p:sp>
        <p:nvSpPr>
          <p:cNvPr id="4" name="Content Placeholder 3"/>
          <p:cNvSpPr>
            <a:spLocks noGrp="1"/>
          </p:cNvSpPr>
          <p:nvPr>
            <p:ph sz="quarter" idx="18" hasCustomPrompt="1"/>
          </p:nvPr>
        </p:nvSpPr>
        <p:spPr>
          <a:xfrm>
            <a:off x="609234" y="1868556"/>
            <a:ext cx="5102453" cy="3909392"/>
          </a:xfrm>
        </p:spPr>
        <p:txBody>
          <a:bodyPr/>
          <a:lstStyle>
            <a:lvl1pPr marL="0" indent="0">
              <a:buNone/>
              <a:defRPr/>
            </a:lvl1pPr>
            <a:lvl2pPr marL="393690" indent="0">
              <a:buNone/>
              <a:defRPr/>
            </a:lvl2pPr>
            <a:lvl3pPr marL="772563" indent="0">
              <a:buNone/>
              <a:defRPr/>
            </a:lvl3pPr>
            <a:lvl4pPr marL="1075240" indent="0">
              <a:buNone/>
              <a:defRPr/>
            </a:lvl4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16" name="Content Placeholder 3"/>
          <p:cNvSpPr>
            <a:spLocks noGrp="1"/>
          </p:cNvSpPr>
          <p:nvPr>
            <p:ph sz="quarter" idx="19" hasCustomPrompt="1"/>
          </p:nvPr>
        </p:nvSpPr>
        <p:spPr>
          <a:xfrm>
            <a:off x="6366518" y="1868556"/>
            <a:ext cx="5136369" cy="3909392"/>
          </a:xfrm>
        </p:spPr>
        <p:txBody>
          <a:bodyPr/>
          <a:lstStyle>
            <a:lvl1pPr marL="0" indent="0">
              <a:buNone/>
              <a:defRPr/>
            </a:lvl1pPr>
            <a:lvl2pPr marL="393690" indent="0">
              <a:buNone/>
              <a:defRPr/>
            </a:lvl2pPr>
            <a:lvl3pPr marL="772563" indent="0">
              <a:buNone/>
              <a:defRPr/>
            </a:lvl3pPr>
            <a:lvl4pPr marL="1075240" indent="0">
              <a:buNone/>
              <a:defRPr/>
            </a:lvl4pPr>
          </a:lstStyle>
          <a:p>
            <a:pPr lvl="0"/>
            <a:r>
              <a:rPr lang="en-US" dirty="0"/>
              <a:t>Click to add text</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6469778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ullet Slide-White">
    <p:bg>
      <p:bgRef idx="1001">
        <a:schemeClr val="bg1"/>
      </p:bgRef>
    </p:bg>
    <p:spTree>
      <p:nvGrpSpPr>
        <p:cNvPr id="1" name=""/>
        <p:cNvGrpSpPr/>
        <p:nvPr/>
      </p:nvGrpSpPr>
      <p:grpSpPr>
        <a:xfrm>
          <a:off x="0" y="0"/>
          <a:ext cx="0" cy="0"/>
          <a:chOff x="0" y="0"/>
          <a:chExt cx="0" cy="0"/>
        </a:xfrm>
      </p:grpSpPr>
      <p:sp>
        <p:nvSpPr>
          <p:cNvPr id="11" name="Title 15"/>
          <p:cNvSpPr>
            <a:spLocks noGrp="1"/>
          </p:cNvSpPr>
          <p:nvPr>
            <p:ph type="title" hasCustomPrompt="1"/>
          </p:nvPr>
        </p:nvSpPr>
        <p:spPr>
          <a:xfrm>
            <a:off x="604780" y="425001"/>
            <a:ext cx="10898107" cy="611449"/>
          </a:xfrm>
        </p:spPr>
        <p:txBody>
          <a:bodyPr anchor="b">
            <a:noAutofit/>
          </a:bodyPr>
          <a:lstStyle>
            <a:lvl1pPr>
              <a:defRPr sz="4800">
                <a:latin typeface="Arial" panose="020B0604020202020204" pitchFamily="34" charset="0"/>
                <a:cs typeface="Arial" panose="020B0604020202020204" pitchFamily="34" charset="0"/>
              </a:defRPr>
            </a:lvl1pPr>
          </a:lstStyle>
          <a:p>
            <a:r>
              <a:rPr lang="en-US" dirty="0"/>
              <a:t>Slide Title Here</a:t>
            </a:r>
          </a:p>
        </p:txBody>
      </p:sp>
      <p:sp>
        <p:nvSpPr>
          <p:cNvPr id="12" name="Text Placeholder 3"/>
          <p:cNvSpPr>
            <a:spLocks noGrp="1"/>
          </p:cNvSpPr>
          <p:nvPr>
            <p:ph type="body" sz="quarter" idx="15" hasCustomPrompt="1"/>
          </p:nvPr>
        </p:nvSpPr>
        <p:spPr>
          <a:xfrm>
            <a:off x="609603" y="927654"/>
            <a:ext cx="10893285" cy="477079"/>
          </a:xfrm>
          <a:prstGeom prst="rect">
            <a:avLst/>
          </a:prstGeom>
        </p:spPr>
        <p:txBody>
          <a:bodyPr>
            <a:noAutofit/>
          </a:bodyPr>
          <a:lstStyle>
            <a:lvl1pPr marL="0" indent="0">
              <a:lnSpc>
                <a:spcPct val="100000"/>
              </a:lnSpc>
              <a:buNone/>
              <a:defRPr sz="2400" i="0">
                <a:latin typeface="+mn-lt"/>
              </a:defRPr>
            </a:lvl1pPr>
            <a:lvl2pPr marL="306908" indent="0">
              <a:lnSpc>
                <a:spcPct val="100000"/>
              </a:lnSpc>
              <a:buNone/>
              <a:defRPr i="1">
                <a:latin typeface="+mn-lt"/>
              </a:defRPr>
            </a:lvl2pPr>
            <a:lvl3pPr marL="687899" indent="0">
              <a:lnSpc>
                <a:spcPct val="100000"/>
              </a:lnSpc>
              <a:buNone/>
              <a:defRPr i="1">
                <a:latin typeface="+mn-lt"/>
              </a:defRPr>
            </a:lvl3pPr>
            <a:lvl4pPr marL="1066773" indent="0">
              <a:lnSpc>
                <a:spcPct val="100000"/>
              </a:lnSpc>
              <a:buNone/>
              <a:defRPr i="1">
                <a:latin typeface="+mn-lt"/>
              </a:defRPr>
            </a:lvl4pPr>
            <a:lvl5pPr marL="1447764" indent="0">
              <a:lnSpc>
                <a:spcPct val="100000"/>
              </a:lnSpc>
              <a:buNone/>
              <a:defRPr i="1">
                <a:latin typeface="+mn-lt"/>
              </a:defRPr>
            </a:lvl5pPr>
          </a:lstStyle>
          <a:p>
            <a:pPr lvl="0"/>
            <a:r>
              <a:rPr lang="en-US" dirty="0"/>
              <a:t>Optional Subhead here</a:t>
            </a:r>
          </a:p>
        </p:txBody>
      </p:sp>
      <p:sp>
        <p:nvSpPr>
          <p:cNvPr id="7" name="Text Placeholder 3"/>
          <p:cNvSpPr>
            <a:spLocks noGrp="1"/>
          </p:cNvSpPr>
          <p:nvPr>
            <p:ph idx="1"/>
          </p:nvPr>
        </p:nvSpPr>
        <p:spPr>
          <a:xfrm>
            <a:off x="612911" y="1868556"/>
            <a:ext cx="10850220" cy="390939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820295058"/>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F231D-8017-33E5-5067-0EFCA674A7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6C4665-1C5A-5924-3AD0-F23F849043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BF4A00-2395-2A53-6AE4-D268556B65B5}"/>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5" name="Footer Placeholder 4">
            <a:extLst>
              <a:ext uri="{FF2B5EF4-FFF2-40B4-BE49-F238E27FC236}">
                <a16:creationId xmlns:a16="http://schemas.microsoft.com/office/drawing/2014/main" id="{4705644B-0145-BF0B-7FFC-99A140BFD6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8ED451-4CC5-4A86-357E-89ED54C4DFE7}"/>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467711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6A82E-D4FD-5074-F9F8-A7C6EBF85A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603AFD-20D6-8315-0DAB-9DA0A96F79F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A782B2-B5BA-2970-06FD-939BF7FDCA48}"/>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5" name="Footer Placeholder 4">
            <a:extLst>
              <a:ext uri="{FF2B5EF4-FFF2-40B4-BE49-F238E27FC236}">
                <a16:creationId xmlns:a16="http://schemas.microsoft.com/office/drawing/2014/main" id="{10F1ECB2-9862-38A7-5810-B1ABCE4D59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62A352-4E32-165F-85D3-F3B1C8F54DA9}"/>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1618984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20A2F-590C-8972-C495-1ADC55B0D7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4FF96B-9BBD-6317-08F5-114D7C253E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A67E4B-1FDA-71D3-340D-60DAE8E901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FFD78B1-5FBD-EFAC-F6C3-BDE65FDC101C}"/>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6" name="Footer Placeholder 5">
            <a:extLst>
              <a:ext uri="{FF2B5EF4-FFF2-40B4-BE49-F238E27FC236}">
                <a16:creationId xmlns:a16="http://schemas.microsoft.com/office/drawing/2014/main" id="{E30097DD-58BC-1D3B-0B58-04111F01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D882FC-D9C5-AEC1-A57B-12AC2B9FBAF4}"/>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18046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078C3-2876-C006-871A-DEC61F34061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8533B3-B43E-7CA5-3269-6BA2A2FDDC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7697DE-954B-A1BA-8743-C7E7F52F62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9CBEEC-1544-FCB8-4655-4771DE3F4F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B63C40-F726-53B2-0A6C-C33B591DC3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D9A703-3B63-D317-3122-2D4E88DAC5A1}"/>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8" name="Footer Placeholder 7">
            <a:extLst>
              <a:ext uri="{FF2B5EF4-FFF2-40B4-BE49-F238E27FC236}">
                <a16:creationId xmlns:a16="http://schemas.microsoft.com/office/drawing/2014/main" id="{989137BB-AB75-A36C-E5D2-091633087A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A48E18-6C7E-145D-3829-A59441091C58}"/>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2579143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F31EC-A727-04BB-C55B-983E8CC846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7FD41F-8424-469C-2E42-3E931915C340}"/>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4" name="Footer Placeholder 3">
            <a:extLst>
              <a:ext uri="{FF2B5EF4-FFF2-40B4-BE49-F238E27FC236}">
                <a16:creationId xmlns:a16="http://schemas.microsoft.com/office/drawing/2014/main" id="{A69A5339-34A0-8CC4-106E-CAC862E105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8E904E-B9C5-8E7B-DB6A-ECDA21784EED}"/>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2812849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59412B-6E24-2464-9960-B0B5702F82C6}"/>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3" name="Footer Placeholder 2">
            <a:extLst>
              <a:ext uri="{FF2B5EF4-FFF2-40B4-BE49-F238E27FC236}">
                <a16:creationId xmlns:a16="http://schemas.microsoft.com/office/drawing/2014/main" id="{6BBB80A2-25C3-C924-A3F8-5FC5BD20A2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7664C3-B05D-17BE-D99C-D3D08ABD2F5D}"/>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279073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EEC54-0961-6EB8-E8DF-EEC3943D3D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14913D-ED31-18E0-1ABD-3B5F6EB75F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6BBDB2-6433-3BF7-F9D4-05C4F59597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20E329-D502-A7BD-ED66-479DC09DB928}"/>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6" name="Footer Placeholder 5">
            <a:extLst>
              <a:ext uri="{FF2B5EF4-FFF2-40B4-BE49-F238E27FC236}">
                <a16:creationId xmlns:a16="http://schemas.microsoft.com/office/drawing/2014/main" id="{5F52489C-4ABC-8F60-5838-3446E8AE47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644CC8-6044-5F32-499C-36476E7CCBF8}"/>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3313229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40227-E609-374B-DC94-6BDD58B307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CF5B31-1A74-5EC3-7E95-36F00EEF55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872BAF-54A4-61D9-B9E4-89BD38EA2F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4DB73F-023B-951D-B6D7-AC3F28000C83}"/>
              </a:ext>
            </a:extLst>
          </p:cNvPr>
          <p:cNvSpPr>
            <a:spLocks noGrp="1"/>
          </p:cNvSpPr>
          <p:nvPr>
            <p:ph type="dt" sz="half" idx="10"/>
          </p:nvPr>
        </p:nvSpPr>
        <p:spPr/>
        <p:txBody>
          <a:bodyPr/>
          <a:lstStyle/>
          <a:p>
            <a:fld id="{1088577C-603B-0D4B-9CF5-62C5D21E7FEC}" type="datetimeFigureOut">
              <a:rPr lang="en-US" smtClean="0"/>
              <a:t>3/20/2025</a:t>
            </a:fld>
            <a:endParaRPr lang="en-US"/>
          </a:p>
        </p:txBody>
      </p:sp>
      <p:sp>
        <p:nvSpPr>
          <p:cNvPr id="6" name="Footer Placeholder 5">
            <a:extLst>
              <a:ext uri="{FF2B5EF4-FFF2-40B4-BE49-F238E27FC236}">
                <a16:creationId xmlns:a16="http://schemas.microsoft.com/office/drawing/2014/main" id="{5ED3F1B9-1E32-B56F-661F-80041B5E5E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EC74D7-6D53-66F7-B25A-7848E55D262F}"/>
              </a:ext>
            </a:extLst>
          </p:cNvPr>
          <p:cNvSpPr>
            <a:spLocks noGrp="1"/>
          </p:cNvSpPr>
          <p:nvPr>
            <p:ph type="sldNum" sz="quarter" idx="12"/>
          </p:nvPr>
        </p:nvSpPr>
        <p:spPr/>
        <p:txBody>
          <a:bodyPr/>
          <a:lstStyle/>
          <a:p>
            <a:fld id="{7D200D32-96BE-5548-9E2B-501191641711}" type="slidenum">
              <a:rPr lang="en-US" smtClean="0"/>
              <a:t>‹#›</a:t>
            </a:fld>
            <a:endParaRPr lang="en-US"/>
          </a:p>
        </p:txBody>
      </p:sp>
    </p:spTree>
    <p:extLst>
      <p:ext uri="{BB962C8B-B14F-4D97-AF65-F5344CB8AC3E}">
        <p14:creationId xmlns:p14="http://schemas.microsoft.com/office/powerpoint/2010/main" val="2392069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49B8BE-9B0B-4E76-0C37-DA421FC186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61088A-5109-B23B-1A21-70D43A2652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23ADDD-712E-E123-A880-E9285532A8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088577C-603B-0D4B-9CF5-62C5D21E7FEC}" type="datetimeFigureOut">
              <a:rPr lang="en-US" smtClean="0"/>
              <a:t>3/20/2025</a:t>
            </a:fld>
            <a:endParaRPr lang="en-US"/>
          </a:p>
        </p:txBody>
      </p:sp>
      <p:sp>
        <p:nvSpPr>
          <p:cNvPr id="5" name="Footer Placeholder 4">
            <a:extLst>
              <a:ext uri="{FF2B5EF4-FFF2-40B4-BE49-F238E27FC236}">
                <a16:creationId xmlns:a16="http://schemas.microsoft.com/office/drawing/2014/main" id="{5A044284-F548-5230-26A9-B8D68E9201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DAE0BD8-6EA8-16E0-B452-86B56B1CCD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D200D32-96BE-5548-9E2B-501191641711}" type="slidenum">
              <a:rPr lang="en-US" smtClean="0"/>
              <a:t>‹#›</a:t>
            </a:fld>
            <a:endParaRPr lang="en-US"/>
          </a:p>
        </p:txBody>
      </p:sp>
    </p:spTree>
    <p:extLst>
      <p:ext uri="{BB962C8B-B14F-4D97-AF65-F5344CB8AC3E}">
        <p14:creationId xmlns:p14="http://schemas.microsoft.com/office/powerpoint/2010/main" val="1678118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B9A84-E61E-624A-8555-BE5FAF10A3B6}"/>
              </a:ext>
            </a:extLst>
          </p:cNvPr>
          <p:cNvSpPr>
            <a:spLocks noGrp="1"/>
          </p:cNvSpPr>
          <p:nvPr>
            <p:ph type="title"/>
          </p:nvPr>
        </p:nvSpPr>
        <p:spPr/>
        <p:txBody>
          <a:bodyPr/>
          <a:lstStyle/>
          <a:p>
            <a:r>
              <a:rPr lang="en-US" dirty="0"/>
              <a:t>How </a:t>
            </a:r>
            <a:r>
              <a:rPr lang="en-US" u="sng" dirty="0"/>
              <a:t>YOU</a:t>
            </a:r>
            <a:r>
              <a:rPr lang="en-US" dirty="0"/>
              <a:t> can help</a:t>
            </a:r>
          </a:p>
        </p:txBody>
      </p:sp>
      <p:sp>
        <p:nvSpPr>
          <p:cNvPr id="4" name="Content Placeholder 3">
            <a:extLst>
              <a:ext uri="{FF2B5EF4-FFF2-40B4-BE49-F238E27FC236}">
                <a16:creationId xmlns:a16="http://schemas.microsoft.com/office/drawing/2014/main" id="{3686ADEE-1097-6644-9FC6-CA8DAB188950}"/>
              </a:ext>
            </a:extLst>
          </p:cNvPr>
          <p:cNvSpPr>
            <a:spLocks noGrp="1"/>
          </p:cNvSpPr>
          <p:nvPr>
            <p:ph sz="quarter" idx="18"/>
          </p:nvPr>
        </p:nvSpPr>
        <p:spPr>
          <a:xfrm>
            <a:off x="609234" y="1868556"/>
            <a:ext cx="4018185" cy="3909392"/>
          </a:xfrm>
          <a:solidFill>
            <a:schemeClr val="accent1"/>
          </a:solidFill>
        </p:spPr>
        <p:txBody>
          <a:bodyPr/>
          <a:lstStyle/>
          <a:p>
            <a:pPr algn="ctr"/>
            <a:r>
              <a:rPr lang="en-US" b="1" dirty="0">
                <a:solidFill>
                  <a:schemeClr val="bg1"/>
                </a:solidFill>
              </a:rPr>
              <a:t>Refer</a:t>
            </a:r>
          </a:p>
          <a:p>
            <a:r>
              <a:rPr lang="en-US" i="1" dirty="0">
                <a:solidFill>
                  <a:schemeClr val="bg1"/>
                </a:solidFill>
              </a:rPr>
              <a:t>All eligible patients</a:t>
            </a:r>
          </a:p>
          <a:p>
            <a:r>
              <a:rPr lang="en-US" dirty="0">
                <a:solidFill>
                  <a:schemeClr val="bg1"/>
                </a:solidFill>
              </a:rPr>
              <a:t>&gt; Discharge order sets</a:t>
            </a:r>
          </a:p>
          <a:p>
            <a:r>
              <a:rPr lang="en-US" dirty="0">
                <a:solidFill>
                  <a:schemeClr val="bg1"/>
                </a:solidFill>
              </a:rPr>
              <a:t>&gt; Outpatients with qualifying diagnosis	</a:t>
            </a:r>
          </a:p>
          <a:p>
            <a:r>
              <a:rPr lang="en-US" dirty="0">
                <a:solidFill>
                  <a:schemeClr val="bg1"/>
                </a:solidFill>
              </a:rPr>
              <a:t>&gt; Goal: within 21 days</a:t>
            </a:r>
          </a:p>
        </p:txBody>
      </p:sp>
      <p:sp>
        <p:nvSpPr>
          <p:cNvPr id="5" name="Content Placeholder 4">
            <a:extLst>
              <a:ext uri="{FF2B5EF4-FFF2-40B4-BE49-F238E27FC236}">
                <a16:creationId xmlns:a16="http://schemas.microsoft.com/office/drawing/2014/main" id="{30536778-661E-0748-8ABC-EDA511B40445}"/>
              </a:ext>
            </a:extLst>
          </p:cNvPr>
          <p:cNvSpPr>
            <a:spLocks noGrp="1"/>
          </p:cNvSpPr>
          <p:nvPr>
            <p:ph sz="quarter" idx="19"/>
          </p:nvPr>
        </p:nvSpPr>
        <p:spPr>
          <a:xfrm>
            <a:off x="4939500" y="1898512"/>
            <a:ext cx="4018185" cy="3909392"/>
          </a:xfrm>
          <a:solidFill>
            <a:schemeClr val="accent3"/>
          </a:solidFill>
        </p:spPr>
        <p:txBody>
          <a:bodyPr/>
          <a:lstStyle/>
          <a:p>
            <a:pPr algn="ctr"/>
            <a:r>
              <a:rPr lang="en-US" b="1" dirty="0">
                <a:solidFill>
                  <a:schemeClr val="bg1"/>
                </a:solidFill>
              </a:rPr>
              <a:t>Recommend</a:t>
            </a:r>
          </a:p>
          <a:p>
            <a:r>
              <a:rPr lang="en-US" i="1" dirty="0">
                <a:solidFill>
                  <a:schemeClr val="bg1"/>
                </a:solidFill>
              </a:rPr>
              <a:t>All eligible patients</a:t>
            </a:r>
            <a:endParaRPr lang="en-US" dirty="0">
              <a:solidFill>
                <a:schemeClr val="bg1"/>
              </a:solidFill>
            </a:endParaRPr>
          </a:p>
          <a:p>
            <a:r>
              <a:rPr lang="en-US" dirty="0">
                <a:solidFill>
                  <a:schemeClr val="bg1"/>
                </a:solidFill>
              </a:rPr>
              <a:t>&gt; Provider recommendation is one of the strongest predictors of participation</a:t>
            </a:r>
          </a:p>
          <a:p>
            <a:endParaRPr lang="en-US" dirty="0">
              <a:solidFill>
                <a:schemeClr val="bg1"/>
              </a:solidFill>
            </a:endParaRPr>
          </a:p>
        </p:txBody>
      </p:sp>
      <p:sp>
        <p:nvSpPr>
          <p:cNvPr id="6" name="TextBox 5">
            <a:extLst>
              <a:ext uri="{FF2B5EF4-FFF2-40B4-BE49-F238E27FC236}">
                <a16:creationId xmlns:a16="http://schemas.microsoft.com/office/drawing/2014/main" id="{7183CDE4-1BC2-1541-A30B-357E3B394D45}"/>
              </a:ext>
            </a:extLst>
          </p:cNvPr>
          <p:cNvSpPr txBox="1"/>
          <p:nvPr/>
        </p:nvSpPr>
        <p:spPr>
          <a:xfrm>
            <a:off x="1891508" y="6242447"/>
            <a:ext cx="6008609" cy="584775"/>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Pio et al. </a:t>
            </a:r>
            <a:r>
              <a:rPr lang="en-US" sz="1600" i="1" dirty="0">
                <a:latin typeface="Arial" panose="020B0604020202020204" pitchFamily="34" charset="0"/>
                <a:cs typeface="Arial" panose="020B0604020202020204" pitchFamily="34" charset="0"/>
              </a:rPr>
              <a:t>Cochrane Reviews. </a:t>
            </a:r>
            <a:r>
              <a:rPr lang="en-US" sz="1600" dirty="0">
                <a:latin typeface="Arial" panose="020B0604020202020204" pitchFamily="34" charset="0"/>
                <a:cs typeface="Arial" panose="020B0604020202020204" pitchFamily="34" charset="0"/>
              </a:rPr>
              <a:t>2019</a:t>
            </a:r>
          </a:p>
          <a:p>
            <a:pPr algn="ctr"/>
            <a:r>
              <a:rPr lang="en-US" sz="1600" dirty="0">
                <a:latin typeface="Arial" panose="020B0604020202020204" pitchFamily="34" charset="0"/>
                <a:cs typeface="Arial" panose="020B0604020202020204" pitchFamily="34" charset="0"/>
              </a:rPr>
              <a:t>Thomas et al. </a:t>
            </a:r>
            <a:r>
              <a:rPr lang="en-US" sz="1600" i="1" dirty="0">
                <a:latin typeface="Arial" panose="020B0604020202020204" pitchFamily="34" charset="0"/>
                <a:cs typeface="Arial" panose="020B0604020202020204" pitchFamily="34" charset="0"/>
              </a:rPr>
              <a:t>Circ CQO. </a:t>
            </a:r>
            <a:r>
              <a:rPr lang="en-US" sz="1600" dirty="0">
                <a:latin typeface="Arial" panose="020B0604020202020204" pitchFamily="34" charset="0"/>
                <a:cs typeface="Arial" panose="020B0604020202020204" pitchFamily="34" charset="0"/>
              </a:rPr>
              <a:t>2018</a:t>
            </a:r>
          </a:p>
        </p:txBody>
      </p:sp>
      <p:pic>
        <p:nvPicPr>
          <p:cNvPr id="7" name="Content Placeholder 5" descr="A close up of a road&#10;&#10;Description automatically generated">
            <a:extLst>
              <a:ext uri="{FF2B5EF4-FFF2-40B4-BE49-F238E27FC236}">
                <a16:creationId xmlns:a16="http://schemas.microsoft.com/office/drawing/2014/main" id="{12C6DE80-F0C6-3D45-B559-EEFDDD2C232B}"/>
              </a:ext>
            </a:extLst>
          </p:cNvPr>
          <p:cNvPicPr>
            <a:picLocks noChangeAspect="1"/>
          </p:cNvPicPr>
          <p:nvPr/>
        </p:nvPicPr>
        <p:blipFill>
          <a:blip r:embed="rId3"/>
          <a:stretch>
            <a:fillRect/>
          </a:stretch>
        </p:blipFill>
        <p:spPr>
          <a:xfrm>
            <a:off x="9186843" y="28699"/>
            <a:ext cx="2870035" cy="6829301"/>
          </a:xfrm>
          <a:prstGeom prst="rect">
            <a:avLst/>
          </a:prstGeom>
        </p:spPr>
      </p:pic>
    </p:spTree>
    <p:extLst>
      <p:ext uri="{BB962C8B-B14F-4D97-AF65-F5344CB8AC3E}">
        <p14:creationId xmlns:p14="http://schemas.microsoft.com/office/powerpoint/2010/main" val="123229088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B6ADD-C555-A54A-AFB9-3A238BB12A38}"/>
              </a:ext>
            </a:extLst>
          </p:cNvPr>
          <p:cNvSpPr>
            <a:spLocks noGrp="1"/>
          </p:cNvSpPr>
          <p:nvPr>
            <p:ph type="title"/>
          </p:nvPr>
        </p:nvSpPr>
        <p:spPr/>
        <p:txBody>
          <a:bodyPr/>
          <a:lstStyle/>
          <a:p>
            <a:r>
              <a:rPr lang="en-US" dirty="0"/>
              <a:t>Sample Referral Script</a:t>
            </a:r>
          </a:p>
        </p:txBody>
      </p:sp>
      <p:sp>
        <p:nvSpPr>
          <p:cNvPr id="8" name="Content Placeholder 7">
            <a:extLst>
              <a:ext uri="{FF2B5EF4-FFF2-40B4-BE49-F238E27FC236}">
                <a16:creationId xmlns:a16="http://schemas.microsoft.com/office/drawing/2014/main" id="{D102F889-6BBF-364C-948D-4E9EA55496B4}"/>
              </a:ext>
            </a:extLst>
          </p:cNvPr>
          <p:cNvSpPr>
            <a:spLocks noGrp="1"/>
          </p:cNvSpPr>
          <p:nvPr>
            <p:ph idx="1"/>
          </p:nvPr>
        </p:nvSpPr>
        <p:spPr>
          <a:xfrm>
            <a:off x="346364" y="1177291"/>
            <a:ext cx="11499272" cy="4181200"/>
          </a:xfrm>
        </p:spPr>
        <p:txBody>
          <a:bodyPr/>
          <a:lstStyle/>
          <a:p>
            <a:pPr marL="514350" indent="-514350">
              <a:buFont typeface="+mj-lt"/>
              <a:buAutoNum type="arabicPeriod"/>
            </a:pPr>
            <a:r>
              <a:rPr lang="en-US" sz="2667" b="1" dirty="0"/>
              <a:t>EXPLAIN WHAT CR IS: </a:t>
            </a:r>
            <a:r>
              <a:rPr lang="en-US" sz="2667" dirty="0"/>
              <a:t>Cardiac rehab is a program of exercise training and health behavior counseling for people with heart conditions. You attend {group exercise sessions three times a week for 12 weeks/telehealth sessions once per week for 12 weeks/a mix of group exercise sessions and telehealth sessions for 12 weeks} and work with our nurses, exercise physiologists, nutritionists, pharmacists, and mental health providers. Cardiac rehab is supervised, extremely safe, and tailored to the individual person – we meet you where you are to help you gradually improve you heart health.</a:t>
            </a:r>
          </a:p>
          <a:p>
            <a:pPr marL="514350" indent="-514350">
              <a:buFont typeface="+mj-lt"/>
              <a:buAutoNum type="arabicPeriod"/>
            </a:pPr>
            <a:r>
              <a:rPr lang="en-US" sz="2667" b="1" dirty="0"/>
              <a:t>CR BENEFITS: </a:t>
            </a:r>
            <a:r>
              <a:rPr lang="en-US" sz="2667" dirty="0"/>
              <a:t>Cardiac rehab improves your exercise capacity and makes you feel better. People who participate are also less likely to return to the hospital (and live longer).</a:t>
            </a:r>
          </a:p>
          <a:p>
            <a:pPr marL="514350" indent="-514350">
              <a:buFont typeface="+mj-lt"/>
              <a:buAutoNum type="arabicPeriod"/>
            </a:pPr>
            <a:r>
              <a:rPr lang="en-US" sz="2667" b="1" dirty="0"/>
              <a:t>POSITIVE ENDORSEMENT: </a:t>
            </a:r>
            <a:r>
              <a:rPr lang="en-US" sz="2667" dirty="0"/>
              <a:t>I strongly recommend that you participate in cardiac rehab.</a:t>
            </a:r>
          </a:p>
        </p:txBody>
      </p:sp>
    </p:spTree>
    <p:extLst>
      <p:ext uri="{BB962C8B-B14F-4D97-AF65-F5344CB8AC3E}">
        <p14:creationId xmlns:p14="http://schemas.microsoft.com/office/powerpoint/2010/main" val="50232775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B6ADD-C555-A54A-AFB9-3A238BB12A38}"/>
              </a:ext>
            </a:extLst>
          </p:cNvPr>
          <p:cNvSpPr>
            <a:spLocks noGrp="1"/>
          </p:cNvSpPr>
          <p:nvPr>
            <p:ph type="title"/>
          </p:nvPr>
        </p:nvSpPr>
        <p:spPr/>
        <p:txBody>
          <a:bodyPr/>
          <a:lstStyle/>
          <a:p>
            <a:r>
              <a:rPr lang="en-US" dirty="0"/>
              <a:t>Sample Referral Script</a:t>
            </a:r>
          </a:p>
        </p:txBody>
      </p:sp>
      <p:sp>
        <p:nvSpPr>
          <p:cNvPr id="8" name="Content Placeholder 7">
            <a:extLst>
              <a:ext uri="{FF2B5EF4-FFF2-40B4-BE49-F238E27FC236}">
                <a16:creationId xmlns:a16="http://schemas.microsoft.com/office/drawing/2014/main" id="{D102F889-6BBF-364C-948D-4E9EA55496B4}"/>
              </a:ext>
            </a:extLst>
          </p:cNvPr>
          <p:cNvSpPr>
            <a:spLocks noGrp="1"/>
          </p:cNvSpPr>
          <p:nvPr>
            <p:ph idx="1"/>
          </p:nvPr>
        </p:nvSpPr>
        <p:spPr>
          <a:xfrm>
            <a:off x="689113" y="1447930"/>
            <a:ext cx="10850220" cy="4621400"/>
          </a:xfrm>
        </p:spPr>
        <p:txBody>
          <a:bodyPr/>
          <a:lstStyle/>
          <a:p>
            <a:pPr marL="525463" indent="-514350">
              <a:buFont typeface="+mj-lt"/>
              <a:buAutoNum type="arabicPeriod" startAt="4"/>
            </a:pPr>
            <a:r>
              <a:rPr lang="en-US" b="1" dirty="0"/>
              <a:t>PROCESS TO ENROLL: </a:t>
            </a:r>
            <a:r>
              <a:rPr lang="en-US" dirty="0"/>
              <a:t>I put in a referral to cardiac rehab in the computer. Our cardiac rehab center will call you to schedule an initial visit.</a:t>
            </a:r>
          </a:p>
          <a:p>
            <a:pPr marL="514350" indent="-514350">
              <a:buFont typeface="+mj-lt"/>
              <a:buAutoNum type="arabicPeriod" startAt="4"/>
            </a:pPr>
            <a:r>
              <a:rPr lang="en-US" b="1" dirty="0"/>
              <a:t>WELCOME QUESTIONS: </a:t>
            </a:r>
            <a:r>
              <a:rPr lang="en-US" dirty="0"/>
              <a:t>What questions do you have about cardiac rehab? </a:t>
            </a:r>
          </a:p>
          <a:p>
            <a:pPr marL="514350" indent="-514350">
              <a:buFont typeface="+mj-lt"/>
              <a:buAutoNum type="arabicPeriod" startAt="4"/>
            </a:pPr>
            <a:r>
              <a:rPr lang="en-US" b="1" dirty="0"/>
              <a:t>DISCUSS ANY BARRIERS: </a:t>
            </a:r>
            <a:r>
              <a:rPr lang="en-US" dirty="0"/>
              <a:t>What concerns do you have about going to cardiac rehab?</a:t>
            </a:r>
          </a:p>
          <a:p>
            <a:pPr marL="514350" indent="-514350">
              <a:buFont typeface="+mj-lt"/>
              <a:buAutoNum type="arabicPeriod" startAt="4"/>
            </a:pPr>
            <a:r>
              <a:rPr lang="en-US" b="1" dirty="0"/>
              <a:t>PROVIDE HANDOUT: </a:t>
            </a:r>
            <a:r>
              <a:rPr lang="en-US" dirty="0"/>
              <a:t>I am going to put the link for the cardiac rehab center in your After Visit Summary</a:t>
            </a:r>
          </a:p>
          <a:p>
            <a:pPr marL="0" indent="0">
              <a:buNone/>
            </a:pPr>
            <a:endParaRPr lang="en-US" b="1" dirty="0"/>
          </a:p>
          <a:p>
            <a:pPr marL="393690" lvl="1" indent="0" algn="ctr">
              <a:buNone/>
            </a:pPr>
            <a:r>
              <a:rPr lang="en-US" b="1" dirty="0"/>
              <a:t>I think this will be a great program for you because…!</a:t>
            </a:r>
          </a:p>
          <a:p>
            <a:pPr lvl="1"/>
            <a:endParaRPr lang="en-US" dirty="0"/>
          </a:p>
        </p:txBody>
      </p:sp>
    </p:spTree>
    <p:extLst>
      <p:ext uri="{BB962C8B-B14F-4D97-AF65-F5344CB8AC3E}">
        <p14:creationId xmlns:p14="http://schemas.microsoft.com/office/powerpoint/2010/main" val="1845581428"/>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531</Words>
  <Application>Microsoft Office PowerPoint</Application>
  <PresentationFormat>Widescreen</PresentationFormat>
  <Paragraphs>34</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How YOU can help</vt:lpstr>
      <vt:lpstr>Sample Referral Script</vt:lpstr>
      <vt:lpstr>Sample Referral Script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Beatty, Alexis</dc:creator>
  <cp:lastModifiedBy>Beatty, Alexis</cp:lastModifiedBy>
  <cp:revision>6</cp:revision>
  <dcterms:created xsi:type="dcterms:W3CDTF">2024-09-09T18:33:49Z</dcterms:created>
  <dcterms:modified xsi:type="dcterms:W3CDTF">2025-03-20T22:30:49Z</dcterms:modified>
</cp:coreProperties>
</file>